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oboto"/>
      <p:regular r:id="rId14"/>
      <p:bold r:id="rId15"/>
      <p:italic r:id="rId16"/>
      <p:boldItalic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5bcc59118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5bcc59118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as project pitch so not adding notes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5bcc59118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5bcc59118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 sz="1700">
                <a:solidFill>
                  <a:srgbClr val="24292E"/>
                </a:solidFill>
              </a:rPr>
              <a:t>Self explanitory</a:t>
            </a:r>
            <a:endParaRPr b="1" sz="1700">
              <a:solidFill>
                <a:srgbClr val="24292E"/>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55bcc5911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5bcc5911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 self </a:t>
            </a:r>
            <a:r>
              <a:rPr lang="en"/>
              <a:t>explanatory</a:t>
            </a:r>
            <a:endParaRPr/>
          </a:p>
          <a:p>
            <a:pPr indent="0" lvl="0" marL="0" rtl="0" algn="l">
              <a:spcBef>
                <a:spcPts val="0"/>
              </a:spcBef>
              <a:spcAft>
                <a:spcPts val="0"/>
              </a:spcAft>
              <a:buNone/>
            </a:pPr>
            <a:r>
              <a:rPr lang="en"/>
              <a:t>We overestimated how much time we had and so our burndown and capacity suffered.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5bcc59118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5bcc59118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 are hopefully self explanatory </a:t>
            </a:r>
            <a:endParaRPr/>
          </a:p>
          <a:p>
            <a:pPr indent="0" lvl="0" marL="0" rtl="0" algn="l">
              <a:spcBef>
                <a:spcPts val="0"/>
              </a:spcBef>
              <a:spcAft>
                <a:spcPts val="0"/>
              </a:spcAft>
              <a:buNone/>
            </a:pPr>
            <a:r>
              <a:rPr lang="en"/>
              <a:t>We started getting better at burndown but while we estimated rightm we didn’t take into account for team members absences and so our reviews suffered and we finished the day after the sprint ended as we struggled to catch up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5bcc59118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5bcc5911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Milestones are hopefully self explanatory.</a:t>
            </a:r>
            <a:endParaRPr/>
          </a:p>
          <a:p>
            <a:pPr indent="0" lvl="0" marL="0" rtl="0" algn="l">
              <a:spcBef>
                <a:spcPts val="0"/>
              </a:spcBef>
              <a:spcAft>
                <a:spcPts val="0"/>
              </a:spcAft>
              <a:buNone/>
            </a:pPr>
            <a:r>
              <a:rPr lang="en"/>
              <a:t>52 point capacity but we took a little more (55) to cover for some stuff we didn’t complete last sprint</a:t>
            </a:r>
            <a:endParaRPr/>
          </a:p>
          <a:p>
            <a:pPr indent="0" lvl="0" marL="0" rtl="0" algn="l">
              <a:spcBef>
                <a:spcPts val="0"/>
              </a:spcBef>
              <a:spcAft>
                <a:spcPts val="0"/>
              </a:spcAft>
              <a:buNone/>
            </a:pPr>
            <a:r>
              <a:rPr lang="en"/>
              <a:t>We had code done but not reviewed until after  the weekend, unfortunately, but a bit more on track now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5bcc59118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5bcc5911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53f92636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53f9263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w/ Yusuf’s Laptop]</a:t>
            </a:r>
            <a:endParaRPr/>
          </a:p>
          <a:p>
            <a:pPr indent="0" lvl="0" marL="0" rtl="0" algn="l">
              <a:spcBef>
                <a:spcPts val="0"/>
              </a:spcBef>
              <a:spcAft>
                <a:spcPts val="0"/>
              </a:spcAft>
              <a:buNone/>
            </a:pPr>
            <a:r>
              <a:rPr lang="en"/>
              <a:t>Start signed in</a:t>
            </a:r>
            <a:endParaRPr/>
          </a:p>
          <a:p>
            <a:pPr indent="0" lvl="0" marL="0" rtl="0" algn="l">
              <a:spcBef>
                <a:spcPts val="0"/>
              </a:spcBef>
              <a:spcAft>
                <a:spcPts val="0"/>
              </a:spcAft>
              <a:buNone/>
            </a:pPr>
            <a:r>
              <a:rPr lang="en"/>
              <a:t>Create a monster v v fast</a:t>
            </a:r>
            <a:endParaRPr/>
          </a:p>
          <a:p>
            <a:pPr indent="0" lvl="0" marL="0" rtl="0" algn="l">
              <a:spcBef>
                <a:spcPts val="0"/>
              </a:spcBef>
              <a:spcAft>
                <a:spcPts val="0"/>
              </a:spcAft>
              <a:buNone/>
            </a:pPr>
            <a:r>
              <a:rPr lang="en"/>
              <a:t>Show the contents of catalog / a la view</a:t>
            </a:r>
            <a:endParaRPr/>
          </a:p>
          <a:p>
            <a:pPr indent="0" lvl="0" marL="0" rtl="0" algn="l">
              <a:spcBef>
                <a:spcPts val="0"/>
              </a:spcBef>
              <a:spcAft>
                <a:spcPts val="0"/>
              </a:spcAft>
              <a:buNone/>
            </a:pPr>
            <a:r>
              <a:rPr lang="en"/>
              <a:t>Show create encounter</a:t>
            </a:r>
            <a:endParaRPr/>
          </a:p>
          <a:p>
            <a:pPr indent="0" lvl="0" marL="0" rtl="0" algn="l">
              <a:spcBef>
                <a:spcPts val="0"/>
              </a:spcBef>
              <a:spcAft>
                <a:spcPts val="0"/>
              </a:spcAft>
              <a:buNone/>
            </a:pPr>
            <a:r>
              <a:rPr lang="en"/>
              <a:t>Show maybe the view encounter if we can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53f9263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53f9263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2200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
            </a:r>
            <a:r>
              <a:rPr lang="en"/>
              <a:t>id-semester Reviews</a:t>
            </a:r>
            <a:endParaRPr/>
          </a:p>
        </p:txBody>
      </p:sp>
      <p:sp>
        <p:nvSpPr>
          <p:cNvPr id="68" name="Google Shape;68;p13"/>
          <p:cNvSpPr txBox="1"/>
          <p:nvPr>
            <p:ph idx="1" type="subTitle"/>
          </p:nvPr>
        </p:nvSpPr>
        <p:spPr>
          <a:xfrm>
            <a:off x="390525" y="31701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SEP Team 5</a:t>
            </a:r>
            <a:endParaRPr/>
          </a:p>
        </p:txBody>
      </p:sp>
      <p:pic>
        <p:nvPicPr>
          <p:cNvPr id="69" name="Google Shape;69;p13"/>
          <p:cNvPicPr preferRelativeResize="0"/>
          <p:nvPr/>
        </p:nvPicPr>
        <p:blipFill>
          <a:blip r:embed="rId3">
            <a:alphaModFix/>
          </a:blip>
          <a:stretch>
            <a:fillRect/>
          </a:stretch>
        </p:blipFill>
        <p:spPr>
          <a:xfrm>
            <a:off x="390525" y="1320975"/>
            <a:ext cx="4857750" cy="96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 Overview (Review)</a:t>
            </a:r>
            <a:endParaRPr/>
          </a:p>
        </p:txBody>
      </p:sp>
      <p:pic>
        <p:nvPicPr>
          <p:cNvPr id="75" name="Google Shape;75;p14"/>
          <p:cNvPicPr preferRelativeResize="0"/>
          <p:nvPr/>
        </p:nvPicPr>
        <p:blipFill>
          <a:blip r:embed="rId3">
            <a:alphaModFix/>
          </a:blip>
          <a:stretch>
            <a:fillRect/>
          </a:stretch>
        </p:blipFill>
        <p:spPr>
          <a:xfrm>
            <a:off x="556875" y="1021050"/>
            <a:ext cx="945275" cy="945275"/>
          </a:xfrm>
          <a:prstGeom prst="rect">
            <a:avLst/>
          </a:prstGeom>
          <a:noFill/>
          <a:ln>
            <a:noFill/>
          </a:ln>
        </p:spPr>
      </p:pic>
      <p:pic>
        <p:nvPicPr>
          <p:cNvPr id="76" name="Google Shape;76;p14"/>
          <p:cNvPicPr preferRelativeResize="0"/>
          <p:nvPr/>
        </p:nvPicPr>
        <p:blipFill rotWithShape="1">
          <a:blip r:embed="rId4">
            <a:alphaModFix/>
          </a:blip>
          <a:srcRect b="57357" l="0" r="77488" t="0"/>
          <a:stretch/>
        </p:blipFill>
        <p:spPr>
          <a:xfrm>
            <a:off x="468075" y="2611550"/>
            <a:ext cx="1122874" cy="1178026"/>
          </a:xfrm>
          <a:prstGeom prst="rect">
            <a:avLst/>
          </a:prstGeom>
          <a:noFill/>
          <a:ln>
            <a:noFill/>
          </a:ln>
        </p:spPr>
      </p:pic>
      <p:pic>
        <p:nvPicPr>
          <p:cNvPr id="77" name="Google Shape;77;p14"/>
          <p:cNvPicPr preferRelativeResize="0"/>
          <p:nvPr/>
        </p:nvPicPr>
        <p:blipFill>
          <a:blip r:embed="rId5">
            <a:alphaModFix/>
          </a:blip>
          <a:stretch>
            <a:fillRect/>
          </a:stretch>
        </p:blipFill>
        <p:spPr>
          <a:xfrm>
            <a:off x="1840150" y="990050"/>
            <a:ext cx="4415673" cy="1420151"/>
          </a:xfrm>
          <a:prstGeom prst="rect">
            <a:avLst/>
          </a:prstGeom>
          <a:noFill/>
          <a:ln>
            <a:noFill/>
          </a:ln>
        </p:spPr>
      </p:pic>
      <p:pic>
        <p:nvPicPr>
          <p:cNvPr id="78" name="Google Shape;78;p14"/>
          <p:cNvPicPr preferRelativeResize="0"/>
          <p:nvPr/>
        </p:nvPicPr>
        <p:blipFill>
          <a:blip r:embed="rId6">
            <a:alphaModFix/>
          </a:blip>
          <a:stretch>
            <a:fillRect/>
          </a:stretch>
        </p:blipFill>
        <p:spPr>
          <a:xfrm>
            <a:off x="1840149" y="2537000"/>
            <a:ext cx="4415674" cy="1473175"/>
          </a:xfrm>
          <a:prstGeom prst="rect">
            <a:avLst/>
          </a:prstGeom>
          <a:noFill/>
          <a:ln>
            <a:noFill/>
          </a:ln>
        </p:spPr>
      </p:pic>
      <p:sp>
        <p:nvSpPr>
          <p:cNvPr id="79" name="Google Shape;79;p14"/>
          <p:cNvSpPr txBox="1"/>
          <p:nvPr/>
        </p:nvSpPr>
        <p:spPr>
          <a:xfrm>
            <a:off x="6505025" y="1021050"/>
            <a:ext cx="2479200" cy="298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Things the narrator keeps track of: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Where are the characters?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How healthy are the characters?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What </a:t>
            </a:r>
            <a:r>
              <a:rPr i="1" lang="en">
                <a:latin typeface="Roboto"/>
                <a:ea typeface="Roboto"/>
                <a:cs typeface="Roboto"/>
                <a:sym typeface="Roboto"/>
              </a:rPr>
              <a:t>can/would </a:t>
            </a:r>
            <a:r>
              <a:rPr lang="en">
                <a:latin typeface="Roboto"/>
                <a:ea typeface="Roboto"/>
                <a:cs typeface="Roboto"/>
                <a:sym typeface="Roboto"/>
              </a:rPr>
              <a:t>each of the characters do?</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i="1" lang="en">
                <a:latin typeface="Roboto"/>
                <a:ea typeface="Roboto"/>
                <a:cs typeface="Roboto"/>
                <a:sym typeface="Roboto"/>
              </a:rPr>
              <a:t>How</a:t>
            </a:r>
            <a:r>
              <a:rPr lang="en">
                <a:latin typeface="Roboto"/>
                <a:ea typeface="Roboto"/>
                <a:cs typeface="Roboto"/>
                <a:sym typeface="Roboto"/>
              </a:rPr>
              <a:t> can each of the characters do this?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What does the character have with them and why?</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And more...</a:t>
            </a:r>
            <a:endParaRPr>
              <a:latin typeface="Roboto"/>
              <a:ea typeface="Roboto"/>
              <a:cs typeface="Roboto"/>
              <a:sym typeface="Roboto"/>
            </a:endParaRPr>
          </a:p>
        </p:txBody>
      </p:sp>
      <p:sp>
        <p:nvSpPr>
          <p:cNvPr id="80" name="Google Shape;80;p14"/>
          <p:cNvSpPr txBox="1"/>
          <p:nvPr/>
        </p:nvSpPr>
        <p:spPr>
          <a:xfrm>
            <a:off x="396100" y="4281925"/>
            <a:ext cx="8647800" cy="2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u="sng">
                <a:latin typeface="Roboto"/>
                <a:ea typeface="Roboto"/>
                <a:cs typeface="Roboto"/>
                <a:sym typeface="Roboto"/>
              </a:rPr>
              <a:t>Our Goal:</a:t>
            </a:r>
            <a:r>
              <a:rPr b="1" lang="en" sz="1800">
                <a:latin typeface="Roboto"/>
                <a:ea typeface="Roboto"/>
                <a:cs typeface="Roboto"/>
                <a:sym typeface="Roboto"/>
              </a:rPr>
              <a:t> </a:t>
            </a:r>
            <a:r>
              <a:rPr lang="en" sz="1800">
                <a:latin typeface="Roboto"/>
                <a:ea typeface="Roboto"/>
                <a:cs typeface="Roboto"/>
                <a:sym typeface="Roboto"/>
              </a:rPr>
              <a:t>Providing a centralized means of organizing and generating details for playing through encounters inside a campaign</a:t>
            </a:r>
            <a:endParaRPr sz="18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Framework Plans</a:t>
            </a:r>
            <a:endParaRPr/>
          </a:p>
        </p:txBody>
      </p:sp>
      <p:sp>
        <p:nvSpPr>
          <p:cNvPr id="86" name="Google Shape;86;p15"/>
          <p:cNvSpPr txBox="1"/>
          <p:nvPr/>
        </p:nvSpPr>
        <p:spPr>
          <a:xfrm>
            <a:off x="339100" y="1013800"/>
            <a:ext cx="3868500" cy="20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Roboto"/>
                <a:ea typeface="Roboto"/>
                <a:cs typeface="Roboto"/>
                <a:sym typeface="Roboto"/>
              </a:rPr>
              <a:t>Sprint 1:</a:t>
            </a:r>
            <a:endParaRPr i="1"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Electron and Electron Webpack</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Material UI</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Enzyme and Jest Testing</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TypeScript</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PostgresSQL</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Azure Hosting</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React</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Node JS</a:t>
            </a:r>
            <a:endParaRPr sz="1800">
              <a:latin typeface="Roboto"/>
              <a:ea typeface="Roboto"/>
              <a:cs typeface="Roboto"/>
              <a:sym typeface="Roboto"/>
            </a:endParaRPr>
          </a:p>
        </p:txBody>
      </p:sp>
      <p:sp>
        <p:nvSpPr>
          <p:cNvPr id="87" name="Google Shape;87;p15"/>
          <p:cNvSpPr txBox="1"/>
          <p:nvPr/>
        </p:nvSpPr>
        <p:spPr>
          <a:xfrm>
            <a:off x="4360000" y="1013800"/>
            <a:ext cx="4564800" cy="3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Roboto"/>
                <a:ea typeface="Roboto"/>
                <a:cs typeface="Roboto"/>
                <a:sym typeface="Roboto"/>
              </a:rPr>
              <a:t>Sprint 4+:</a:t>
            </a:r>
            <a:endParaRPr i="1"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 </a:t>
            </a:r>
            <a:r>
              <a:rPr lang="en" sz="1800">
                <a:latin typeface="Roboto"/>
                <a:ea typeface="Roboto"/>
                <a:cs typeface="Roboto"/>
                <a:sym typeface="Roboto"/>
              </a:rPr>
              <a:t>Electron and Electron Webpack</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strike="sngStrike">
                <a:latin typeface="Roboto"/>
                <a:ea typeface="Roboto"/>
                <a:cs typeface="Roboto"/>
                <a:sym typeface="Roboto"/>
              </a:rPr>
              <a:t> </a:t>
            </a:r>
            <a:r>
              <a:rPr lang="en" sz="1800" strike="sngStrike">
                <a:latin typeface="Roboto"/>
                <a:ea typeface="Roboto"/>
                <a:cs typeface="Roboto"/>
                <a:sym typeface="Roboto"/>
              </a:rPr>
              <a:t>Material UI</a:t>
            </a:r>
            <a:r>
              <a:rPr lang="en" sz="1800">
                <a:latin typeface="Roboto"/>
                <a:ea typeface="Roboto"/>
                <a:cs typeface="Roboto"/>
                <a:sym typeface="Roboto"/>
              </a:rPr>
              <a:t> </a:t>
            </a:r>
            <a:r>
              <a:rPr b="1" i="1" lang="en" sz="1800">
                <a:highlight>
                  <a:srgbClr val="D9EAD3"/>
                </a:highlight>
                <a:latin typeface="Roboto"/>
                <a:ea typeface="Roboto"/>
                <a:cs typeface="Roboto"/>
                <a:sym typeface="Roboto"/>
              </a:rPr>
              <a:t>Bloomer/Bulma</a:t>
            </a:r>
            <a:endParaRPr b="1" i="1" sz="1800">
              <a:highlight>
                <a:srgbClr val="D9EAD3"/>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i="1" lang="en" sz="1800">
                <a:highlight>
                  <a:srgbClr val="D9EAD3"/>
                </a:highlight>
                <a:latin typeface="Roboto"/>
                <a:ea typeface="Roboto"/>
                <a:cs typeface="Roboto"/>
                <a:sym typeface="Roboto"/>
              </a:rPr>
              <a:t> TS-</a:t>
            </a:r>
            <a:r>
              <a:rPr lang="en" sz="1800">
                <a:latin typeface="Roboto"/>
                <a:ea typeface="Roboto"/>
                <a:cs typeface="Roboto"/>
                <a:sym typeface="Roboto"/>
              </a:rPr>
              <a:t>Enzyme and </a:t>
            </a:r>
            <a:r>
              <a:rPr b="1" i="1" lang="en" sz="1800">
                <a:highlight>
                  <a:srgbClr val="D9EAD3"/>
                </a:highlight>
                <a:latin typeface="Roboto"/>
                <a:ea typeface="Roboto"/>
                <a:cs typeface="Roboto"/>
                <a:sym typeface="Roboto"/>
              </a:rPr>
              <a:t>TS-</a:t>
            </a:r>
            <a:r>
              <a:rPr lang="en" sz="1800">
                <a:latin typeface="Roboto"/>
                <a:ea typeface="Roboto"/>
                <a:cs typeface="Roboto"/>
                <a:sym typeface="Roboto"/>
              </a:rPr>
              <a:t>Jest Testing</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 TypeScript</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 PostgresSQL </a:t>
            </a:r>
            <a:r>
              <a:rPr b="1" i="1" lang="en" sz="1800">
                <a:highlight>
                  <a:srgbClr val="D9EAD3"/>
                </a:highlight>
                <a:latin typeface="Roboto"/>
                <a:ea typeface="Roboto"/>
                <a:cs typeface="Roboto"/>
                <a:sym typeface="Roboto"/>
              </a:rPr>
              <a:t>and TypeORM</a:t>
            </a:r>
            <a:endParaRPr b="1" i="1" sz="1800">
              <a:highlight>
                <a:srgbClr val="D9EAD3"/>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strike="sngStrike">
                <a:latin typeface="Roboto"/>
                <a:ea typeface="Roboto"/>
                <a:cs typeface="Roboto"/>
                <a:sym typeface="Roboto"/>
              </a:rPr>
              <a:t> </a:t>
            </a:r>
            <a:r>
              <a:rPr lang="en" sz="1800" strike="sngStrike">
                <a:latin typeface="Roboto"/>
                <a:ea typeface="Roboto"/>
                <a:cs typeface="Roboto"/>
                <a:sym typeface="Roboto"/>
              </a:rPr>
              <a:t>Azure Hosting</a:t>
            </a:r>
            <a:r>
              <a:rPr lang="en" sz="1800">
                <a:latin typeface="Roboto"/>
                <a:ea typeface="Roboto"/>
                <a:cs typeface="Roboto"/>
                <a:sym typeface="Roboto"/>
              </a:rPr>
              <a:t> </a:t>
            </a:r>
            <a:r>
              <a:rPr b="1" i="1" lang="en" sz="1800">
                <a:highlight>
                  <a:srgbClr val="D9EAD3"/>
                </a:highlight>
                <a:latin typeface="Roboto"/>
                <a:ea typeface="Roboto"/>
                <a:cs typeface="Roboto"/>
                <a:sym typeface="Roboto"/>
              </a:rPr>
              <a:t>Amazon Web Services</a:t>
            </a:r>
            <a:endParaRPr b="1" i="1" sz="1800">
              <a:highlight>
                <a:srgbClr val="D9EAD3"/>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 </a:t>
            </a:r>
            <a:r>
              <a:rPr lang="en" sz="1800">
                <a:latin typeface="Roboto"/>
                <a:ea typeface="Roboto"/>
                <a:cs typeface="Roboto"/>
                <a:sym typeface="Roboto"/>
              </a:rPr>
              <a:t>React </a:t>
            </a:r>
            <a:r>
              <a:rPr b="1" i="1" lang="en" sz="1800">
                <a:highlight>
                  <a:srgbClr val="D9EAD3"/>
                </a:highlight>
                <a:latin typeface="Roboto"/>
                <a:ea typeface="Roboto"/>
                <a:cs typeface="Roboto"/>
                <a:sym typeface="Roboto"/>
              </a:rPr>
              <a:t>and React Dev Tools</a:t>
            </a:r>
            <a:endParaRPr b="1" i="1"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 Node JS </a:t>
            </a:r>
            <a:r>
              <a:rPr b="1" i="1" lang="en" sz="1800">
                <a:highlight>
                  <a:srgbClr val="D9EAD3"/>
                </a:highlight>
                <a:latin typeface="Roboto"/>
                <a:ea typeface="Roboto"/>
                <a:cs typeface="Roboto"/>
                <a:sym typeface="Roboto"/>
              </a:rPr>
              <a:t>with Hapi, Joi, and Boom</a:t>
            </a:r>
            <a:endParaRPr b="1" i="1" sz="1800">
              <a:highlight>
                <a:srgbClr val="D9EAD3"/>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i="1" lang="en" sz="1800">
                <a:latin typeface="Roboto"/>
                <a:ea typeface="Roboto"/>
                <a:cs typeface="Roboto"/>
                <a:sym typeface="Roboto"/>
              </a:rPr>
              <a:t> </a:t>
            </a:r>
            <a:r>
              <a:rPr b="1" i="1" lang="en" sz="1800">
                <a:highlight>
                  <a:srgbClr val="D9EAD3"/>
                </a:highlight>
                <a:latin typeface="Roboto"/>
                <a:ea typeface="Roboto"/>
                <a:cs typeface="Roboto"/>
                <a:sym typeface="Roboto"/>
              </a:rPr>
              <a:t>Nock (Http Mocking)</a:t>
            </a:r>
            <a:endParaRPr b="1" i="1" sz="1800">
              <a:highlight>
                <a:srgbClr val="D9EAD3"/>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i="1" lang="en" sz="1800">
                <a:latin typeface="Roboto"/>
                <a:ea typeface="Roboto"/>
                <a:cs typeface="Roboto"/>
                <a:sym typeface="Roboto"/>
              </a:rPr>
              <a:t> </a:t>
            </a:r>
            <a:r>
              <a:rPr b="1" i="1" lang="en" sz="1800">
                <a:highlight>
                  <a:srgbClr val="D9EAD3"/>
                </a:highlight>
                <a:latin typeface="Roboto"/>
                <a:ea typeface="Roboto"/>
                <a:cs typeface="Roboto"/>
                <a:sym typeface="Roboto"/>
              </a:rPr>
              <a:t>React Router</a:t>
            </a:r>
            <a:endParaRPr sz="1800">
              <a:highlight>
                <a:srgbClr val="D9EAD3"/>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i="1" lang="en" sz="1800">
                <a:latin typeface="Roboto"/>
                <a:ea typeface="Roboto"/>
                <a:cs typeface="Roboto"/>
                <a:sym typeface="Roboto"/>
              </a:rPr>
              <a:t> </a:t>
            </a:r>
            <a:r>
              <a:rPr b="1" i="1" lang="en" sz="1800">
                <a:highlight>
                  <a:srgbClr val="D9EAD3"/>
                </a:highlight>
                <a:latin typeface="Roboto"/>
                <a:ea typeface="Roboto"/>
                <a:cs typeface="Roboto"/>
                <a:sym typeface="Roboto"/>
              </a:rPr>
              <a:t>Electron Store (Cookie Management)</a:t>
            </a:r>
            <a:endParaRPr b="1" i="1" sz="1800">
              <a:highlight>
                <a:srgbClr val="D9EAD3"/>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i="1" lang="en" sz="1800">
                <a:latin typeface="Roboto"/>
                <a:ea typeface="Roboto"/>
                <a:cs typeface="Roboto"/>
                <a:sym typeface="Roboto"/>
              </a:rPr>
              <a:t> </a:t>
            </a:r>
            <a:r>
              <a:rPr b="1" i="1" lang="en" sz="1800">
                <a:highlight>
                  <a:srgbClr val="D9EAD3"/>
                </a:highlight>
                <a:latin typeface="Roboto"/>
                <a:ea typeface="Roboto"/>
                <a:cs typeface="Roboto"/>
                <a:sym typeface="Roboto"/>
              </a:rPr>
              <a:t>JSON Web Token (JWT)</a:t>
            </a:r>
            <a:endParaRPr b="1" i="1" sz="1800">
              <a:highlight>
                <a:srgbClr val="D9EAD3"/>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i="1" lang="en" sz="1800">
                <a:latin typeface="Roboto"/>
                <a:ea typeface="Roboto"/>
                <a:cs typeface="Roboto"/>
                <a:sym typeface="Roboto"/>
              </a:rPr>
              <a:t> </a:t>
            </a:r>
            <a:r>
              <a:rPr b="1" i="1" lang="en" sz="1800">
                <a:highlight>
                  <a:srgbClr val="D9EAD3"/>
                </a:highlight>
                <a:latin typeface="Roboto"/>
                <a:ea typeface="Roboto"/>
                <a:cs typeface="Roboto"/>
                <a:sym typeface="Roboto"/>
              </a:rPr>
              <a:t>Docker</a:t>
            </a:r>
            <a:endParaRPr b="1" i="1" sz="1800">
              <a:highlight>
                <a:srgbClr val="D9EAD3"/>
              </a:highlight>
              <a:latin typeface="Roboto"/>
              <a:ea typeface="Roboto"/>
              <a:cs typeface="Roboto"/>
              <a:sym typeface="Roboto"/>
            </a:endParaRPr>
          </a:p>
        </p:txBody>
      </p:sp>
      <p:cxnSp>
        <p:nvCxnSpPr>
          <p:cNvPr id="88" name="Google Shape;88;p15"/>
          <p:cNvCxnSpPr/>
          <p:nvPr/>
        </p:nvCxnSpPr>
        <p:spPr>
          <a:xfrm flipH="1">
            <a:off x="4247200" y="985900"/>
            <a:ext cx="8700" cy="3660300"/>
          </a:xfrm>
          <a:prstGeom prst="straightConnector1">
            <a:avLst/>
          </a:prstGeom>
          <a:noFill/>
          <a:ln cap="flat" cmpd="sng" w="28575">
            <a:solidFill>
              <a:schemeClr val="dk2"/>
            </a:solidFill>
            <a:prstDash val="lgDash"/>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1 Milestones</a:t>
            </a:r>
            <a:endParaRPr/>
          </a:p>
        </p:txBody>
      </p:sp>
      <p:sp>
        <p:nvSpPr>
          <p:cNvPr id="94" name="Google Shape;94;p16"/>
          <p:cNvSpPr txBox="1"/>
          <p:nvPr/>
        </p:nvSpPr>
        <p:spPr>
          <a:xfrm>
            <a:off x="465475" y="760375"/>
            <a:ext cx="6054300" cy="353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Basic application setup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Completed database schema</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Frontend and Backend for login and registration completed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Frontend for monster creation started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Initial lofi sketches made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Adding Electron, Node, Docker, AWS, TypeORM, and Material UI </a:t>
            </a:r>
            <a:endParaRPr>
              <a:latin typeface="Roboto"/>
              <a:ea typeface="Roboto"/>
              <a:cs typeface="Roboto"/>
              <a:sym typeface="Roboto"/>
            </a:endParaRPr>
          </a:p>
        </p:txBody>
      </p:sp>
      <p:pic>
        <p:nvPicPr>
          <p:cNvPr id="95" name="Google Shape;95;p16"/>
          <p:cNvPicPr preferRelativeResize="0"/>
          <p:nvPr/>
        </p:nvPicPr>
        <p:blipFill>
          <a:blip r:embed="rId3">
            <a:alphaModFix/>
          </a:blip>
          <a:stretch>
            <a:fillRect/>
          </a:stretch>
        </p:blipFill>
        <p:spPr>
          <a:xfrm>
            <a:off x="6710550" y="2315375"/>
            <a:ext cx="2293399" cy="2402609"/>
          </a:xfrm>
          <a:prstGeom prst="rect">
            <a:avLst/>
          </a:prstGeom>
          <a:noFill/>
          <a:ln>
            <a:noFill/>
          </a:ln>
        </p:spPr>
      </p:pic>
      <p:pic>
        <p:nvPicPr>
          <p:cNvPr id="96" name="Google Shape;96;p16"/>
          <p:cNvPicPr preferRelativeResize="0"/>
          <p:nvPr/>
        </p:nvPicPr>
        <p:blipFill rotWithShape="1">
          <a:blip r:embed="rId4">
            <a:alphaModFix/>
          </a:blip>
          <a:srcRect b="0" l="0" r="0" t="3278"/>
          <a:stretch/>
        </p:blipFill>
        <p:spPr>
          <a:xfrm>
            <a:off x="152400" y="2113500"/>
            <a:ext cx="6497426" cy="2790976"/>
          </a:xfrm>
          <a:prstGeom prst="rect">
            <a:avLst/>
          </a:prstGeom>
          <a:noFill/>
          <a:ln>
            <a:noFill/>
          </a:ln>
        </p:spPr>
      </p:pic>
      <p:sp>
        <p:nvSpPr>
          <p:cNvPr id="97" name="Google Shape;97;p16"/>
          <p:cNvSpPr txBox="1"/>
          <p:nvPr/>
        </p:nvSpPr>
        <p:spPr>
          <a:xfrm>
            <a:off x="6641150" y="1035988"/>
            <a:ext cx="2429700" cy="64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91% code coverage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45 point capacity</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2 Milestones</a:t>
            </a:r>
            <a:endParaRPr/>
          </a:p>
        </p:txBody>
      </p:sp>
      <p:sp>
        <p:nvSpPr>
          <p:cNvPr id="103" name="Google Shape;103;p17"/>
          <p:cNvSpPr txBox="1"/>
          <p:nvPr/>
        </p:nvSpPr>
        <p:spPr>
          <a:xfrm>
            <a:off x="491500" y="760400"/>
            <a:ext cx="6054300" cy="353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React Router added (+ navbar)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Session tokens and cookie management started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Database populated with pre-gathered data for current features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a:t>
            </a:r>
            <a:r>
              <a:rPr lang="en">
                <a:latin typeface="Roboto"/>
                <a:ea typeface="Roboto"/>
                <a:cs typeface="Roboto"/>
                <a:sym typeface="Roboto"/>
              </a:rPr>
              <a:t>rior features integrated from spr</a:t>
            </a:r>
            <a:r>
              <a:rPr lang="en">
                <a:latin typeface="Roboto"/>
                <a:ea typeface="Roboto"/>
                <a:cs typeface="Roboto"/>
                <a:sym typeface="Roboto"/>
              </a:rPr>
              <a:t>int 1</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Switch to TS testing frameworks, add devtools, add type checking to backend, and http mocking</a:t>
            </a:r>
            <a:endParaRPr>
              <a:latin typeface="Roboto"/>
              <a:ea typeface="Roboto"/>
              <a:cs typeface="Roboto"/>
              <a:sym typeface="Roboto"/>
            </a:endParaRPr>
          </a:p>
        </p:txBody>
      </p:sp>
      <p:pic>
        <p:nvPicPr>
          <p:cNvPr id="104" name="Google Shape;104;p17"/>
          <p:cNvPicPr preferRelativeResize="0"/>
          <p:nvPr/>
        </p:nvPicPr>
        <p:blipFill>
          <a:blip r:embed="rId3">
            <a:alphaModFix/>
          </a:blip>
          <a:stretch>
            <a:fillRect/>
          </a:stretch>
        </p:blipFill>
        <p:spPr>
          <a:xfrm>
            <a:off x="6850600" y="2225775"/>
            <a:ext cx="2293400" cy="2755935"/>
          </a:xfrm>
          <a:prstGeom prst="rect">
            <a:avLst/>
          </a:prstGeom>
          <a:noFill/>
          <a:ln>
            <a:noFill/>
          </a:ln>
        </p:spPr>
      </p:pic>
      <p:pic>
        <p:nvPicPr>
          <p:cNvPr id="105" name="Google Shape;105;p17"/>
          <p:cNvPicPr preferRelativeResize="0"/>
          <p:nvPr/>
        </p:nvPicPr>
        <p:blipFill rotWithShape="1">
          <a:blip r:embed="rId4">
            <a:alphaModFix/>
          </a:blip>
          <a:srcRect b="0" l="0" r="0" t="-1978"/>
          <a:stretch/>
        </p:blipFill>
        <p:spPr>
          <a:xfrm>
            <a:off x="98250" y="2098562"/>
            <a:ext cx="7072050" cy="3010351"/>
          </a:xfrm>
          <a:prstGeom prst="rect">
            <a:avLst/>
          </a:prstGeom>
          <a:noFill/>
          <a:ln>
            <a:noFill/>
          </a:ln>
        </p:spPr>
      </p:pic>
      <p:sp>
        <p:nvSpPr>
          <p:cNvPr id="106" name="Google Shape;106;p17"/>
          <p:cNvSpPr txBox="1"/>
          <p:nvPr/>
        </p:nvSpPr>
        <p:spPr>
          <a:xfrm>
            <a:off x="6641150" y="1035988"/>
            <a:ext cx="2429700" cy="645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92% code coverage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43.8 point capacity</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Sprint 3 Milestones</a:t>
            </a:r>
            <a:endParaRPr/>
          </a:p>
        </p:txBody>
      </p:sp>
      <p:sp>
        <p:nvSpPr>
          <p:cNvPr id="112" name="Google Shape;112;p18"/>
          <p:cNvSpPr txBox="1"/>
          <p:nvPr/>
        </p:nvSpPr>
        <p:spPr>
          <a:xfrm>
            <a:off x="491500" y="806700"/>
            <a:ext cx="5290800" cy="1462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Material UI -&gt; Bulma and Bloomer</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Secured application via session token checking for pages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Cookie management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Optimized API URL referencing and Docker Building</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Updated DB w skill data</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Create encounter </a:t>
            </a:r>
            <a:endParaRPr>
              <a:latin typeface="Roboto"/>
              <a:ea typeface="Roboto"/>
              <a:cs typeface="Roboto"/>
              <a:sym typeface="Roboto"/>
            </a:endParaRPr>
          </a:p>
        </p:txBody>
      </p:sp>
      <p:pic>
        <p:nvPicPr>
          <p:cNvPr id="113" name="Google Shape;113;p18"/>
          <p:cNvPicPr preferRelativeResize="0"/>
          <p:nvPr/>
        </p:nvPicPr>
        <p:blipFill rotWithShape="1">
          <a:blip r:embed="rId3">
            <a:alphaModFix/>
          </a:blip>
          <a:srcRect b="0" l="6231" r="13884" t="4816"/>
          <a:stretch/>
        </p:blipFill>
        <p:spPr>
          <a:xfrm>
            <a:off x="6719275" y="2356626"/>
            <a:ext cx="2385274" cy="2585099"/>
          </a:xfrm>
          <a:prstGeom prst="rect">
            <a:avLst/>
          </a:prstGeom>
          <a:noFill/>
          <a:ln>
            <a:noFill/>
          </a:ln>
        </p:spPr>
      </p:pic>
      <p:pic>
        <p:nvPicPr>
          <p:cNvPr id="114" name="Google Shape;114;p18"/>
          <p:cNvPicPr preferRelativeResize="0"/>
          <p:nvPr/>
        </p:nvPicPr>
        <p:blipFill>
          <a:blip r:embed="rId4">
            <a:alphaModFix/>
          </a:blip>
          <a:stretch>
            <a:fillRect/>
          </a:stretch>
        </p:blipFill>
        <p:spPr>
          <a:xfrm>
            <a:off x="225525" y="2341409"/>
            <a:ext cx="6493748" cy="2615541"/>
          </a:xfrm>
          <a:prstGeom prst="rect">
            <a:avLst/>
          </a:prstGeom>
          <a:noFill/>
          <a:ln>
            <a:noFill/>
          </a:ln>
        </p:spPr>
      </p:pic>
      <p:sp>
        <p:nvSpPr>
          <p:cNvPr id="115" name="Google Shape;115;p18"/>
          <p:cNvSpPr txBox="1"/>
          <p:nvPr/>
        </p:nvSpPr>
        <p:spPr>
          <a:xfrm>
            <a:off x="6635375" y="1099975"/>
            <a:ext cx="2385300" cy="760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93% code coverage</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52 point capacity</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a:t>
            </a:r>
            <a:r>
              <a:rPr lang="en"/>
              <a:t> Milestones</a:t>
            </a:r>
            <a:endParaRPr/>
          </a:p>
        </p:txBody>
      </p:sp>
      <p:sp>
        <p:nvSpPr>
          <p:cNvPr id="121" name="Google Shape;121;p19"/>
          <p:cNvSpPr txBox="1"/>
          <p:nvPr/>
        </p:nvSpPr>
        <p:spPr>
          <a:xfrm>
            <a:off x="491500" y="1090000"/>
            <a:ext cx="8433300" cy="3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latin typeface="Roboto"/>
                <a:ea typeface="Roboto"/>
                <a:cs typeface="Roboto"/>
                <a:sym typeface="Roboto"/>
              </a:rPr>
              <a:t>MVP:</a:t>
            </a:r>
            <a:endParaRPr b="1" u="sng">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Update and Delete Monster</a:t>
            </a:r>
            <a:r>
              <a:rPr b="1" lang="en">
                <a:latin typeface="Roboto"/>
                <a:ea typeface="Roboto"/>
                <a:cs typeface="Roboto"/>
                <a:sym typeface="Roboto"/>
              </a:rPr>
              <a:t> [Sprint 4]</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Read, Update, Delete Encounters</a:t>
            </a:r>
            <a:r>
              <a:rPr b="1" lang="en">
                <a:latin typeface="Roboto"/>
                <a:ea typeface="Roboto"/>
                <a:cs typeface="Roboto"/>
                <a:sym typeface="Roboto"/>
              </a:rPr>
              <a:t> </a:t>
            </a:r>
            <a:r>
              <a:rPr b="1" lang="en">
                <a:latin typeface="Roboto"/>
                <a:ea typeface="Roboto"/>
                <a:cs typeface="Roboto"/>
                <a:sym typeface="Roboto"/>
              </a:rPr>
              <a:t> [Sprint 4]</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CRUD Campaigns </a:t>
            </a:r>
            <a:r>
              <a:rPr b="1" lang="en">
                <a:latin typeface="Roboto"/>
                <a:ea typeface="Roboto"/>
                <a:cs typeface="Roboto"/>
                <a:sym typeface="Roboto"/>
              </a:rPr>
              <a:t> [Sprint 4]</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Paginated Views of Catalog Entries (Monsters, Encounters, Campaigns) </a:t>
            </a:r>
            <a:r>
              <a:rPr b="1" lang="en">
                <a:latin typeface="Roboto"/>
                <a:ea typeface="Roboto"/>
                <a:cs typeface="Roboto"/>
                <a:sym typeface="Roboto"/>
              </a:rPr>
              <a:t> [Sprint 4 - Sprint 5]</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CRUD basic entries for player characters </a:t>
            </a:r>
            <a:r>
              <a:rPr lang="en">
                <a:latin typeface="Roboto"/>
                <a:ea typeface="Roboto"/>
                <a:cs typeface="Roboto"/>
                <a:sym typeface="Roboto"/>
              </a:rPr>
              <a:t> </a:t>
            </a:r>
            <a:r>
              <a:rPr b="1" lang="en">
                <a:latin typeface="Roboto"/>
                <a:ea typeface="Roboto"/>
                <a:cs typeface="Roboto"/>
                <a:sym typeface="Roboto"/>
              </a:rPr>
              <a:t>[Sprint 5]</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Running through an Encounter</a:t>
            </a:r>
            <a:r>
              <a:rPr b="1" lang="en">
                <a:latin typeface="Roboto"/>
                <a:ea typeface="Roboto"/>
                <a:cs typeface="Roboto"/>
                <a:sym typeface="Roboto"/>
              </a:rPr>
              <a:t> [Sprint 5 - Sprint 6]</a:t>
            </a:r>
            <a:endParaRPr b="1">
              <a:latin typeface="Roboto"/>
              <a:ea typeface="Roboto"/>
              <a:cs typeface="Roboto"/>
              <a:sym typeface="Roboto"/>
            </a:endParaRPr>
          </a:p>
          <a:p>
            <a:pPr indent="0" lvl="0" marL="45720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u="sng">
                <a:latin typeface="Roboto"/>
                <a:ea typeface="Roboto"/>
                <a:cs typeface="Roboto"/>
                <a:sym typeface="Roboto"/>
              </a:rPr>
              <a:t>Enhancements to MVP:</a:t>
            </a:r>
            <a:endParaRPr b="1" u="sng">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CRUD for additional catalog entries (Items, Locations, etc) </a:t>
            </a:r>
            <a:r>
              <a:rPr lang="en">
                <a:latin typeface="Roboto"/>
                <a:ea typeface="Roboto"/>
                <a:cs typeface="Roboto"/>
                <a:sym typeface="Roboto"/>
              </a:rPr>
              <a:t> </a:t>
            </a:r>
            <a:r>
              <a:rPr b="1" lang="en">
                <a:latin typeface="Roboto"/>
                <a:ea typeface="Roboto"/>
                <a:cs typeface="Roboto"/>
                <a:sym typeface="Roboto"/>
              </a:rPr>
              <a:t>[Sprint 6]</a:t>
            </a:r>
            <a:endParaRPr b="1">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Enhancements to running through an encounter (</a:t>
            </a:r>
            <a:r>
              <a:rPr lang="en">
                <a:latin typeface="Roboto"/>
                <a:ea typeface="Roboto"/>
                <a:cs typeface="Roboto"/>
                <a:sym typeface="Roboto"/>
              </a:rPr>
              <a:t>Auto generated</a:t>
            </a:r>
            <a:r>
              <a:rPr lang="en">
                <a:latin typeface="Roboto"/>
                <a:ea typeface="Roboto"/>
                <a:cs typeface="Roboto"/>
                <a:sym typeface="Roboto"/>
              </a:rPr>
              <a:t> fields, etc) </a:t>
            </a:r>
            <a:r>
              <a:rPr b="1" lang="en">
                <a:latin typeface="Roboto"/>
                <a:ea typeface="Roboto"/>
                <a:cs typeface="Roboto"/>
                <a:sym typeface="Roboto"/>
              </a:rPr>
              <a:t> [Sprint 6]</a:t>
            </a:r>
            <a:endParaRPr b="1">
              <a:latin typeface="Roboto"/>
              <a:ea typeface="Roboto"/>
              <a:cs typeface="Roboto"/>
              <a:sym typeface="Roboto"/>
            </a:endParaRPr>
          </a:p>
        </p:txBody>
      </p:sp>
      <p:cxnSp>
        <p:nvCxnSpPr>
          <p:cNvPr id="122" name="Google Shape;122;p19"/>
          <p:cNvCxnSpPr>
            <a:stCxn id="121" idx="1"/>
            <a:endCxn id="121" idx="3"/>
          </p:cNvCxnSpPr>
          <p:nvPr/>
        </p:nvCxnSpPr>
        <p:spPr>
          <a:xfrm>
            <a:off x="491500" y="2855050"/>
            <a:ext cx="8433300" cy="0"/>
          </a:xfrm>
          <a:prstGeom prst="straightConnector1">
            <a:avLst/>
          </a:prstGeom>
          <a:noFill/>
          <a:ln cap="flat" cmpd="sng" w="28575">
            <a:solidFill>
              <a:schemeClr val="dk2"/>
            </a:solidFill>
            <a:prstDash val="lgDash"/>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475500" y="1258525"/>
            <a:ext cx="82221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Product Demonstration</a:t>
            </a:r>
            <a:endParaRPr sz="6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26700" y="2065350"/>
            <a:ext cx="85089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 Comments? Concerns?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